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65" r:id="rId5"/>
    <p:sldId id="262" r:id="rId6"/>
    <p:sldId id="260" r:id="rId7"/>
    <p:sldId id="261" r:id="rId8"/>
    <p:sldId id="263" r:id="rId9"/>
  </p:sldIdLst>
  <p:sldSz cx="18288000" cy="10287000"/>
  <p:notesSz cx="6858000" cy="9144000"/>
  <p:embeddedFontLst>
    <p:embeddedFont>
      <p:font typeface="Anchor Medium" panose="020B0604020202020204" charset="0"/>
      <p:regular r:id="rId10"/>
    </p:embeddedFont>
    <p:embeddedFont>
      <p:font typeface="Anchor Semi-Bold" panose="020B0604020202020204" charset="0"/>
      <p:regular r:id="rId11"/>
    </p:embeddedFont>
    <p:embeddedFont>
      <p:font typeface="Lexend Deca" panose="020B0604020202020204" charset="0"/>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0" d="100"/>
          <a:sy n="70" d="100"/>
        </p:scale>
        <p:origin x="78" y="8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3.fntdata"/><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TextBox 2">
            <a:extLst>
              <a:ext uri="{FF2B5EF4-FFF2-40B4-BE49-F238E27FC236}">
                <a16:creationId xmlns:a16="http://schemas.microsoft.com/office/drawing/2014/main" id="{6D79B423-39C8-FF8D-7327-9278818B1538}"/>
              </a:ext>
            </a:extLst>
          </p:cNvPr>
          <p:cNvSpPr txBox="1"/>
          <p:nvPr userDrawn="1"/>
        </p:nvSpPr>
        <p:spPr>
          <a:xfrm>
            <a:off x="642714" y="419100"/>
            <a:ext cx="17116094" cy="752129"/>
          </a:xfrm>
          <a:prstGeom prst="rect">
            <a:avLst/>
          </a:prstGeom>
        </p:spPr>
        <p:txBody>
          <a:bodyPr lIns="0" tIns="0" rIns="0" bIns="0" rtlCol="0" anchor="t">
            <a:spAutoFit/>
          </a:bodyPr>
          <a:lstStyle/>
          <a:p>
            <a:pPr algn="l">
              <a:lnSpc>
                <a:spcPts val="5880"/>
              </a:lnSpc>
            </a:pPr>
            <a:r>
              <a:rPr lang="en-US" sz="4800" dirty="0">
                <a:solidFill>
                  <a:srgbClr val="2F1F6D"/>
                </a:solidFill>
                <a:latin typeface="Anchor Semi-Bold"/>
                <a:ea typeface="Anchor Semi-Bold"/>
                <a:cs typeface="Anchor Semi-Bold"/>
                <a:sym typeface="Anchor Semi-Bold"/>
              </a:rPr>
              <a:t>How to enter</a:t>
            </a:r>
          </a:p>
        </p:txBody>
      </p:sp>
      <p:sp>
        <p:nvSpPr>
          <p:cNvPr id="8" name="Freeform 3">
            <a:extLst>
              <a:ext uri="{FF2B5EF4-FFF2-40B4-BE49-F238E27FC236}">
                <a16:creationId xmlns:a16="http://schemas.microsoft.com/office/drawing/2014/main" id="{25021159-9A7F-61BC-AE23-3AB87482A51E}"/>
              </a:ext>
            </a:extLst>
          </p:cNvPr>
          <p:cNvSpPr/>
          <p:nvPr userDrawn="1"/>
        </p:nvSpPr>
        <p:spPr>
          <a:xfrm>
            <a:off x="16772666" y="9360734"/>
            <a:ext cx="1326928" cy="754932"/>
          </a:xfrm>
          <a:custGeom>
            <a:avLst/>
            <a:gdLst/>
            <a:ahLst/>
            <a:cxnLst/>
            <a:rect l="l" t="t" r="r" b="b"/>
            <a:pathLst>
              <a:path w="1326928" h="754932">
                <a:moveTo>
                  <a:pt x="0" y="0"/>
                </a:moveTo>
                <a:lnTo>
                  <a:pt x="1326929" y="0"/>
                </a:lnTo>
                <a:lnTo>
                  <a:pt x="1326929" y="754932"/>
                </a:lnTo>
                <a:lnTo>
                  <a:pt x="0" y="754932"/>
                </a:lnTo>
                <a:lnTo>
                  <a:pt x="0" y="0"/>
                </a:lnTo>
                <a:close/>
              </a:path>
            </a:pathLst>
          </a:custGeom>
          <a:blipFill>
            <a:blip r:embed="rId2"/>
            <a:stretch>
              <a:fillRect/>
            </a:stretch>
          </a:blipFill>
        </p:spPr>
        <p:txBody>
          <a:bodyPr/>
          <a:lstStyle/>
          <a:p>
            <a:endParaRPr lang="en-NZ"/>
          </a:p>
        </p:txBody>
      </p:sp>
      <p:sp>
        <p:nvSpPr>
          <p:cNvPr id="3" name="TextBox 2">
            <a:extLst>
              <a:ext uri="{FF2B5EF4-FFF2-40B4-BE49-F238E27FC236}">
                <a16:creationId xmlns:a16="http://schemas.microsoft.com/office/drawing/2014/main" id="{118C3A31-44C7-B6AD-1B51-DE6532BF3C73}"/>
              </a:ext>
            </a:extLst>
          </p:cNvPr>
          <p:cNvSpPr txBox="1"/>
          <p:nvPr userDrawn="1"/>
        </p:nvSpPr>
        <p:spPr>
          <a:xfrm>
            <a:off x="533400" y="1311866"/>
            <a:ext cx="17116094" cy="87716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kern="1200" dirty="0">
                <a:solidFill>
                  <a:srgbClr val="2F1F6D"/>
                </a:solidFill>
                <a:latin typeface="Anchor Semi-Bold"/>
              </a:rPr>
              <a:t>Download the entry forms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We’ve created a </a:t>
            </a:r>
            <a:r>
              <a:rPr kumimoji="0" lang="en-US" altLang="en-US" sz="1600" b="0" i="0" u="none" strike="noStrike" cap="none" normalizeH="0" baseline="0" dirty="0" err="1">
                <a:ln>
                  <a:noFill/>
                </a:ln>
                <a:solidFill>
                  <a:schemeClr val="tx1"/>
                </a:solidFill>
                <a:effectLst/>
                <a:latin typeface="Arial" panose="020B0604020202020204" pitchFamily="34" charset="0"/>
              </a:rPr>
              <a:t>standardised</a:t>
            </a:r>
            <a:r>
              <a:rPr kumimoji="0" lang="en-US" altLang="en-US" sz="1600" b="0" i="0" u="none" strike="noStrike" cap="none" normalizeH="0" baseline="0" dirty="0">
                <a:ln>
                  <a:noFill/>
                </a:ln>
                <a:solidFill>
                  <a:schemeClr val="tx1"/>
                </a:solidFill>
                <a:effectLst/>
                <a:latin typeface="Arial" panose="020B0604020202020204" pitchFamily="34" charset="0"/>
              </a:rPr>
              <a:t> sheet on which students should design their poster or write their poems. There is also an sheet to </a:t>
            </a:r>
            <a:r>
              <a:rPr kumimoji="0" lang="en-US" altLang="en-US" sz="1600" b="0" i="0" u="none" strike="noStrike" cap="none" normalizeH="0" baseline="0" dirty="0" err="1">
                <a:ln>
                  <a:noFill/>
                </a:ln>
                <a:solidFill>
                  <a:schemeClr val="tx1"/>
                </a:solidFill>
                <a:effectLst/>
                <a:latin typeface="Arial" panose="020B0604020202020204" pitchFamily="34" charset="0"/>
              </a:rPr>
              <a:t>to</a:t>
            </a:r>
            <a:r>
              <a:rPr kumimoji="0" lang="en-US" altLang="en-US" sz="1600" b="0" i="0" u="none" strike="noStrike" cap="none" normalizeH="0" baseline="0" dirty="0">
                <a:ln>
                  <a:noFill/>
                </a:ln>
                <a:solidFill>
                  <a:schemeClr val="tx1"/>
                </a:solidFill>
                <a:effectLst/>
                <a:latin typeface="Arial" panose="020B0604020202020204" pitchFamily="34" charset="0"/>
              </a:rPr>
              <a:t> attach to your entry for the Classroom Display. Download the entry forms here or visit: https://education.netsafe.org.nz/hectors-world/hectors-world-school-competition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kern="1200" dirty="0">
                <a:solidFill>
                  <a:srgbClr val="2F1F6D"/>
                </a:solidFill>
                <a:latin typeface="Anchor Semi-Bold"/>
                <a:ea typeface="+mn-ea"/>
                <a:cs typeface="+mn-cs"/>
              </a:rPr>
              <a:t>Submit your entries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All entries are to be submitted by email to hectorsworld@netsafe.org.nz by 18.00 on 27th September 2024.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Classroom Display entries can be compiled in any format, for example a Word or PowerPoint document, PDF, video or photo collage. The entry should clearly depict the elements of the classroom display and the online safety theme(s) covered.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*NOTE* Please ensure your entry email has the Classroom Display cover sheet attached to it, containing all the required information completed by the teacher.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kern="1200" dirty="0">
                <a:solidFill>
                  <a:srgbClr val="2F1F6D"/>
                </a:solidFill>
                <a:latin typeface="Anchor Medium" panose="020B0604020202020204" charset="0"/>
                <a:ea typeface="+mn-ea"/>
                <a:cs typeface="+mn-cs"/>
              </a:rPr>
              <a:t>There are no limits on the number of categories a school may enter. For example, individual students may enter both the Art and Poetry categories. Additionally, schools may have individual students enter from a class and then also enter that same class for the Classroom Display category.</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kern="1200" dirty="0">
              <a:solidFill>
                <a:srgbClr val="2F1F6D"/>
              </a:solidFill>
              <a:latin typeface="Anchor Medium" panose="020B060402020202020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800" kern="1200" dirty="0">
                <a:solidFill>
                  <a:srgbClr val="2F1F6D"/>
                </a:solidFill>
                <a:latin typeface="Anchor Semi-Bold"/>
                <a:ea typeface="+mn-ea"/>
                <a:cs typeface="+mn-cs"/>
              </a:rPr>
              <a:t>Category criteria</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kern="1200" dirty="0">
              <a:solidFill>
                <a:srgbClr val="2F1F6D"/>
              </a:solidFill>
              <a:latin typeface="Anchor Medium" panose="020B0604020202020204" charset="0"/>
              <a:ea typeface="+mn-ea"/>
              <a:cs typeface="+mn-cs"/>
            </a:endParaRPr>
          </a:p>
          <a:p>
            <a:r>
              <a:rPr lang="en-GB" sz="1800" dirty="0"/>
              <a:t>Teachers and students should work together to create an appealing classroom wall display communicating an online safety theme or message, incorporating Hector’s World in some way. </a:t>
            </a:r>
          </a:p>
          <a:p>
            <a:r>
              <a:rPr lang="en-GB" sz="1800" dirty="0"/>
              <a:t>Classes are welcome to use any of the Hector’s World resources to add to their displays. </a:t>
            </a:r>
          </a:p>
          <a:p>
            <a:r>
              <a:rPr lang="en-GB" sz="1800" dirty="0"/>
              <a:t>The display must clearly show how students from the class contributed to it. </a:t>
            </a:r>
          </a:p>
          <a:p>
            <a:r>
              <a:rPr lang="en-GB" sz="1800" dirty="0"/>
              <a:t>The display can contain written and / or artistic elements and should be creative and visually appealing. </a:t>
            </a:r>
          </a:p>
          <a:p>
            <a:r>
              <a:rPr lang="en-GB" sz="1800" dirty="0"/>
              <a:t>There is no pre-determined size that the display should be, however it should be relative to other displays in the class and to the amount of space available. </a:t>
            </a:r>
          </a:p>
          <a:p>
            <a:r>
              <a:rPr lang="en-GB" sz="1800" dirty="0"/>
              <a:t>Evidence of the classroom display can be submitted through photographs and/or video accompanied by a short, written description of how the display was created. </a:t>
            </a:r>
          </a:p>
          <a:p>
            <a:endParaRPr lang="en-GB"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kern="1200" dirty="0">
                <a:solidFill>
                  <a:srgbClr val="2F1F6D"/>
                </a:solidFill>
                <a:latin typeface="Anchor Medium" panose="020B0604020202020204" charset="0"/>
                <a:ea typeface="+mn-ea"/>
                <a:cs typeface="+mn-cs"/>
              </a:rPr>
              <a:t>Judging criteria:</a:t>
            </a:r>
          </a:p>
          <a:p>
            <a:endParaRPr lang="en-GB" sz="1800" dirty="0"/>
          </a:p>
          <a:p>
            <a:r>
              <a:rPr lang="en-GB" sz="1800" dirty="0"/>
              <a:t>Creativity, Class inclusion, Clarity of message, Range of resources / elements in the display, Inclusion of Hector’s World</a:t>
            </a:r>
          </a:p>
          <a:p>
            <a:endParaRPr lang="en-GB" sz="1800" dirty="0"/>
          </a:p>
          <a:p>
            <a:r>
              <a:rPr lang="en-GB" sz="1800" dirty="0"/>
              <a:t>The winning class across all year groups will be awarded the prize.</a:t>
            </a:r>
            <a:endParaRPr lang="en-NZ" dirty="0"/>
          </a:p>
        </p:txBody>
      </p:sp>
    </p:spTree>
    <p:extLst>
      <p:ext uri="{BB962C8B-B14F-4D97-AF65-F5344CB8AC3E}">
        <p14:creationId xmlns:p14="http://schemas.microsoft.com/office/powerpoint/2010/main" val="1531165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extBox 3">
            <a:extLst>
              <a:ext uri="{FF2B5EF4-FFF2-40B4-BE49-F238E27FC236}">
                <a16:creationId xmlns:a16="http://schemas.microsoft.com/office/drawing/2014/main" id="{620C7A76-BEED-EC4C-679A-FC62E3C92A7A}"/>
              </a:ext>
            </a:extLst>
          </p:cNvPr>
          <p:cNvSpPr txBox="1"/>
          <p:nvPr userDrawn="1"/>
        </p:nvSpPr>
        <p:spPr>
          <a:xfrm>
            <a:off x="761397" y="1079864"/>
            <a:ext cx="7116788" cy="837565"/>
          </a:xfrm>
          <a:prstGeom prst="rect">
            <a:avLst/>
          </a:prstGeom>
        </p:spPr>
        <p:txBody>
          <a:bodyPr lIns="0" tIns="0" rIns="0" bIns="0" rtlCol="0" anchor="t">
            <a:spAutoFit/>
          </a:bodyPr>
          <a:lstStyle/>
          <a:p>
            <a:pPr algn="l">
              <a:lnSpc>
                <a:spcPts val="6859"/>
              </a:lnSpc>
            </a:pPr>
            <a:r>
              <a:rPr lang="en-US" sz="4899" dirty="0">
                <a:solidFill>
                  <a:srgbClr val="2F1F6D"/>
                </a:solidFill>
                <a:latin typeface="Anchor Semi-Bold"/>
                <a:ea typeface="Anchor Semi-Bold"/>
                <a:cs typeface="Anchor Semi-Bold"/>
                <a:sym typeface="Anchor Semi-Bold"/>
              </a:rPr>
              <a:t>Entry Form: Classroom Display</a:t>
            </a:r>
          </a:p>
        </p:txBody>
      </p:sp>
      <p:sp>
        <p:nvSpPr>
          <p:cNvPr id="8" name="TextBox 4">
            <a:extLst>
              <a:ext uri="{FF2B5EF4-FFF2-40B4-BE49-F238E27FC236}">
                <a16:creationId xmlns:a16="http://schemas.microsoft.com/office/drawing/2014/main" id="{40FA31BC-09EF-DCD7-7175-00CA7CE00EDE}"/>
              </a:ext>
            </a:extLst>
          </p:cNvPr>
          <p:cNvSpPr txBox="1"/>
          <p:nvPr userDrawn="1"/>
        </p:nvSpPr>
        <p:spPr>
          <a:xfrm>
            <a:off x="761397" y="2558697"/>
            <a:ext cx="3266920" cy="547370"/>
          </a:xfrm>
          <a:prstGeom prst="rect">
            <a:avLst/>
          </a:prstGeom>
        </p:spPr>
        <p:txBody>
          <a:bodyPr lIns="0" tIns="0" rIns="0" bIns="0" rtlCol="0" anchor="t">
            <a:spAutoFit/>
          </a:bodyPr>
          <a:lstStyle/>
          <a:p>
            <a:pPr algn="l">
              <a:lnSpc>
                <a:spcPts val="4480"/>
              </a:lnSpc>
            </a:pPr>
            <a:r>
              <a:rPr lang="en-US" sz="3200" dirty="0">
                <a:solidFill>
                  <a:srgbClr val="2F1F6D"/>
                </a:solidFill>
                <a:latin typeface="Anchor Medium"/>
                <a:ea typeface="Anchor Medium"/>
                <a:cs typeface="Anchor Medium"/>
                <a:sym typeface="Anchor Medium"/>
              </a:rPr>
              <a:t>Name of school:</a:t>
            </a:r>
          </a:p>
        </p:txBody>
      </p:sp>
      <p:sp>
        <p:nvSpPr>
          <p:cNvPr id="9" name="TextBox 5">
            <a:extLst>
              <a:ext uri="{FF2B5EF4-FFF2-40B4-BE49-F238E27FC236}">
                <a16:creationId xmlns:a16="http://schemas.microsoft.com/office/drawing/2014/main" id="{0D27EFEE-E023-1F99-D59E-3EA541B8034E}"/>
              </a:ext>
            </a:extLst>
          </p:cNvPr>
          <p:cNvSpPr txBox="1"/>
          <p:nvPr userDrawn="1"/>
        </p:nvSpPr>
        <p:spPr>
          <a:xfrm>
            <a:off x="761397" y="3504199"/>
            <a:ext cx="6237165" cy="547370"/>
          </a:xfrm>
          <a:prstGeom prst="rect">
            <a:avLst/>
          </a:prstGeom>
        </p:spPr>
        <p:txBody>
          <a:bodyPr lIns="0" tIns="0" rIns="0" bIns="0" rtlCol="0" anchor="t">
            <a:spAutoFit/>
          </a:bodyPr>
          <a:lstStyle/>
          <a:p>
            <a:pPr algn="l">
              <a:lnSpc>
                <a:spcPts val="4480"/>
              </a:lnSpc>
            </a:pPr>
            <a:r>
              <a:rPr lang="en-US" sz="3200">
                <a:solidFill>
                  <a:srgbClr val="2F1F6D"/>
                </a:solidFill>
                <a:latin typeface="Anchor Medium"/>
                <a:ea typeface="Anchor Medium"/>
                <a:cs typeface="Anchor Medium"/>
                <a:sym typeface="Anchor Medium"/>
              </a:rPr>
              <a:t>Class name (if applicable):</a:t>
            </a:r>
          </a:p>
        </p:txBody>
      </p:sp>
      <p:sp>
        <p:nvSpPr>
          <p:cNvPr id="10" name="TextBox 6">
            <a:extLst>
              <a:ext uri="{FF2B5EF4-FFF2-40B4-BE49-F238E27FC236}">
                <a16:creationId xmlns:a16="http://schemas.microsoft.com/office/drawing/2014/main" id="{87AFEBBF-E893-A02B-9290-C67294F0965D}"/>
              </a:ext>
            </a:extLst>
          </p:cNvPr>
          <p:cNvSpPr txBox="1"/>
          <p:nvPr userDrawn="1"/>
        </p:nvSpPr>
        <p:spPr>
          <a:xfrm>
            <a:off x="761397" y="4451619"/>
            <a:ext cx="6237165" cy="547370"/>
          </a:xfrm>
          <a:prstGeom prst="rect">
            <a:avLst/>
          </a:prstGeom>
        </p:spPr>
        <p:txBody>
          <a:bodyPr lIns="0" tIns="0" rIns="0" bIns="0" rtlCol="0" anchor="t">
            <a:spAutoFit/>
          </a:bodyPr>
          <a:lstStyle/>
          <a:p>
            <a:pPr algn="l">
              <a:lnSpc>
                <a:spcPts val="4480"/>
              </a:lnSpc>
            </a:pPr>
            <a:r>
              <a:rPr lang="en-US" sz="3200">
                <a:solidFill>
                  <a:srgbClr val="2F1F6D"/>
                </a:solidFill>
                <a:latin typeface="Anchor Medium"/>
                <a:ea typeface="Anchor Medium"/>
                <a:cs typeface="Anchor Medium"/>
                <a:sym typeface="Anchor Medium"/>
              </a:rPr>
              <a:t>Year group:</a:t>
            </a:r>
          </a:p>
        </p:txBody>
      </p:sp>
      <p:sp>
        <p:nvSpPr>
          <p:cNvPr id="11" name="TextBox 7">
            <a:extLst>
              <a:ext uri="{FF2B5EF4-FFF2-40B4-BE49-F238E27FC236}">
                <a16:creationId xmlns:a16="http://schemas.microsoft.com/office/drawing/2014/main" id="{CB1A1799-9698-60FD-C566-C10BAAC19D06}"/>
              </a:ext>
            </a:extLst>
          </p:cNvPr>
          <p:cNvSpPr txBox="1"/>
          <p:nvPr userDrawn="1"/>
        </p:nvSpPr>
        <p:spPr>
          <a:xfrm>
            <a:off x="761397" y="5399039"/>
            <a:ext cx="8087736" cy="547370"/>
          </a:xfrm>
          <a:prstGeom prst="rect">
            <a:avLst/>
          </a:prstGeom>
        </p:spPr>
        <p:txBody>
          <a:bodyPr lIns="0" tIns="0" rIns="0" bIns="0" rtlCol="0" anchor="t">
            <a:spAutoFit/>
          </a:bodyPr>
          <a:lstStyle/>
          <a:p>
            <a:pPr algn="l">
              <a:lnSpc>
                <a:spcPts val="4480"/>
              </a:lnSpc>
            </a:pPr>
            <a:r>
              <a:rPr lang="en-US" sz="3200" dirty="0">
                <a:solidFill>
                  <a:srgbClr val="2F1F6D"/>
                </a:solidFill>
                <a:latin typeface="Anchor Medium"/>
                <a:ea typeface="Anchor Medium"/>
                <a:cs typeface="Anchor Medium"/>
                <a:sym typeface="Anchor Medium"/>
              </a:rPr>
              <a:t>Name of teacher submitting the entry:</a:t>
            </a:r>
          </a:p>
        </p:txBody>
      </p:sp>
      <p:sp>
        <p:nvSpPr>
          <p:cNvPr id="12" name="TextBox 8">
            <a:extLst>
              <a:ext uri="{FF2B5EF4-FFF2-40B4-BE49-F238E27FC236}">
                <a16:creationId xmlns:a16="http://schemas.microsoft.com/office/drawing/2014/main" id="{CC14D5C3-1A64-A72E-3F55-633AFDC68FA9}"/>
              </a:ext>
            </a:extLst>
          </p:cNvPr>
          <p:cNvSpPr txBox="1"/>
          <p:nvPr userDrawn="1"/>
        </p:nvSpPr>
        <p:spPr>
          <a:xfrm>
            <a:off x="761397" y="6348363"/>
            <a:ext cx="8087736" cy="547370"/>
          </a:xfrm>
          <a:prstGeom prst="rect">
            <a:avLst/>
          </a:prstGeom>
        </p:spPr>
        <p:txBody>
          <a:bodyPr lIns="0" tIns="0" rIns="0" bIns="0" rtlCol="0" anchor="t">
            <a:spAutoFit/>
          </a:bodyPr>
          <a:lstStyle/>
          <a:p>
            <a:pPr algn="l">
              <a:lnSpc>
                <a:spcPts val="4480"/>
              </a:lnSpc>
            </a:pPr>
            <a:r>
              <a:rPr lang="en-US" sz="3200" dirty="0">
                <a:solidFill>
                  <a:srgbClr val="2F1F6D"/>
                </a:solidFill>
                <a:latin typeface="Anchor Medium"/>
                <a:ea typeface="Anchor Medium"/>
                <a:cs typeface="Anchor Medium"/>
                <a:sym typeface="Anchor Medium"/>
              </a:rPr>
              <a:t>Email address:</a:t>
            </a:r>
          </a:p>
        </p:txBody>
      </p:sp>
      <p:sp>
        <p:nvSpPr>
          <p:cNvPr id="13" name="TextBox 9">
            <a:extLst>
              <a:ext uri="{FF2B5EF4-FFF2-40B4-BE49-F238E27FC236}">
                <a16:creationId xmlns:a16="http://schemas.microsoft.com/office/drawing/2014/main" id="{C903C1AC-9A6D-3D56-5293-1B280C040C53}"/>
              </a:ext>
            </a:extLst>
          </p:cNvPr>
          <p:cNvSpPr txBox="1"/>
          <p:nvPr userDrawn="1"/>
        </p:nvSpPr>
        <p:spPr>
          <a:xfrm>
            <a:off x="761397" y="7297687"/>
            <a:ext cx="8382603" cy="525144"/>
          </a:xfrm>
          <a:prstGeom prst="rect">
            <a:avLst/>
          </a:prstGeom>
        </p:spPr>
        <p:txBody>
          <a:bodyPr wrap="square" lIns="0" tIns="0" rIns="0" bIns="0" rtlCol="0" anchor="t">
            <a:spAutoFit/>
          </a:bodyPr>
          <a:lstStyle/>
          <a:p>
            <a:pPr algn="l">
              <a:lnSpc>
                <a:spcPts val="4480"/>
              </a:lnSpc>
            </a:pPr>
            <a:r>
              <a:rPr lang="en-US" sz="2400" i="1" dirty="0">
                <a:solidFill>
                  <a:srgbClr val="2F1F6D"/>
                </a:solidFill>
                <a:latin typeface="Anchor Medium"/>
                <a:ea typeface="Anchor Medium"/>
                <a:cs typeface="Anchor Medium"/>
                <a:sym typeface="Anchor Medium"/>
              </a:rPr>
              <a:t>Please confirm that you have read and understood the terms and conditions:</a:t>
            </a:r>
          </a:p>
        </p:txBody>
      </p:sp>
      <p:sp>
        <p:nvSpPr>
          <p:cNvPr id="14" name="Freeform 2">
            <a:extLst>
              <a:ext uri="{FF2B5EF4-FFF2-40B4-BE49-F238E27FC236}">
                <a16:creationId xmlns:a16="http://schemas.microsoft.com/office/drawing/2014/main" id="{FE3FECF6-BCE3-7340-6945-7D1604B23A2A}"/>
              </a:ext>
            </a:extLst>
          </p:cNvPr>
          <p:cNvSpPr/>
          <p:nvPr userDrawn="1"/>
        </p:nvSpPr>
        <p:spPr>
          <a:xfrm>
            <a:off x="16772666" y="9360734"/>
            <a:ext cx="1326928" cy="754932"/>
          </a:xfrm>
          <a:custGeom>
            <a:avLst/>
            <a:gdLst/>
            <a:ahLst/>
            <a:cxnLst/>
            <a:rect l="l" t="t" r="r" b="b"/>
            <a:pathLst>
              <a:path w="1326928" h="754932">
                <a:moveTo>
                  <a:pt x="0" y="0"/>
                </a:moveTo>
                <a:lnTo>
                  <a:pt x="1326929" y="0"/>
                </a:lnTo>
                <a:lnTo>
                  <a:pt x="1326929" y="754932"/>
                </a:lnTo>
                <a:lnTo>
                  <a:pt x="0" y="754932"/>
                </a:lnTo>
                <a:lnTo>
                  <a:pt x="0" y="0"/>
                </a:lnTo>
                <a:close/>
              </a:path>
            </a:pathLst>
          </a:custGeom>
          <a:blipFill>
            <a:blip r:embed="rId2"/>
            <a:stretch>
              <a:fillRect/>
            </a:stretch>
          </a:blipFill>
        </p:spPr>
        <p:txBody>
          <a:bodyPr/>
          <a:lstStyle/>
          <a:p>
            <a:endParaRPr lang="en-NZ"/>
          </a:p>
        </p:txBody>
      </p:sp>
      <p:sp>
        <p:nvSpPr>
          <p:cNvPr id="16" name="Text Placeholder 15">
            <a:extLst>
              <a:ext uri="{FF2B5EF4-FFF2-40B4-BE49-F238E27FC236}">
                <a16:creationId xmlns:a16="http://schemas.microsoft.com/office/drawing/2014/main" id="{D3EB8A54-5D25-9C97-172D-D9B3D6596017}"/>
              </a:ext>
            </a:extLst>
          </p:cNvPr>
          <p:cNvSpPr>
            <a:spLocks noGrp="1"/>
          </p:cNvSpPr>
          <p:nvPr>
            <p:ph type="body" sz="quarter" idx="10" hasCustomPrompt="1"/>
          </p:nvPr>
        </p:nvSpPr>
        <p:spPr>
          <a:xfrm>
            <a:off x="6477000" y="2704778"/>
            <a:ext cx="10371866" cy="395288"/>
          </a:xfrm>
        </p:spPr>
        <p:txBody>
          <a:bodyPr>
            <a:normAutofit/>
          </a:bodyPr>
          <a:lstStyle>
            <a:lvl1pPr marL="0" indent="0">
              <a:buNone/>
              <a:defRPr sz="1800"/>
            </a:lvl1pPr>
          </a:lstStyle>
          <a:p>
            <a:pPr lvl="0"/>
            <a:r>
              <a:rPr lang="en-GB" dirty="0"/>
              <a:t>Enter text</a:t>
            </a:r>
          </a:p>
        </p:txBody>
      </p:sp>
      <p:sp>
        <p:nvSpPr>
          <p:cNvPr id="17" name="Text Placeholder 15">
            <a:extLst>
              <a:ext uri="{FF2B5EF4-FFF2-40B4-BE49-F238E27FC236}">
                <a16:creationId xmlns:a16="http://schemas.microsoft.com/office/drawing/2014/main" id="{72FA06AC-C135-2D71-4DFF-EBCD2E58B745}"/>
              </a:ext>
            </a:extLst>
          </p:cNvPr>
          <p:cNvSpPr>
            <a:spLocks noGrp="1"/>
          </p:cNvSpPr>
          <p:nvPr>
            <p:ph type="body" sz="quarter" idx="11" hasCustomPrompt="1"/>
          </p:nvPr>
        </p:nvSpPr>
        <p:spPr>
          <a:xfrm>
            <a:off x="6477000" y="3583594"/>
            <a:ext cx="10371866" cy="395288"/>
          </a:xfrm>
        </p:spPr>
        <p:txBody>
          <a:bodyPr>
            <a:normAutofit/>
          </a:bodyPr>
          <a:lstStyle>
            <a:lvl1pPr marL="0" indent="0">
              <a:buNone/>
              <a:defRPr sz="1800"/>
            </a:lvl1pPr>
          </a:lstStyle>
          <a:p>
            <a:pPr lvl="0"/>
            <a:r>
              <a:rPr lang="en-GB" dirty="0"/>
              <a:t>Enter text</a:t>
            </a:r>
          </a:p>
        </p:txBody>
      </p:sp>
      <p:sp>
        <p:nvSpPr>
          <p:cNvPr id="18" name="Text Placeholder 15">
            <a:extLst>
              <a:ext uri="{FF2B5EF4-FFF2-40B4-BE49-F238E27FC236}">
                <a16:creationId xmlns:a16="http://schemas.microsoft.com/office/drawing/2014/main" id="{C384DC8D-0BFC-C1BA-347B-B8AE65014FA2}"/>
              </a:ext>
            </a:extLst>
          </p:cNvPr>
          <p:cNvSpPr>
            <a:spLocks noGrp="1"/>
          </p:cNvSpPr>
          <p:nvPr>
            <p:ph type="body" sz="quarter" idx="12" hasCustomPrompt="1"/>
          </p:nvPr>
        </p:nvSpPr>
        <p:spPr>
          <a:xfrm>
            <a:off x="6477000" y="4526595"/>
            <a:ext cx="10371866" cy="395288"/>
          </a:xfrm>
        </p:spPr>
        <p:txBody>
          <a:bodyPr>
            <a:normAutofit/>
          </a:bodyPr>
          <a:lstStyle>
            <a:lvl1pPr marL="0" indent="0">
              <a:buNone/>
              <a:defRPr sz="1800"/>
            </a:lvl1pPr>
          </a:lstStyle>
          <a:p>
            <a:pPr lvl="0"/>
            <a:r>
              <a:rPr lang="en-GB" dirty="0"/>
              <a:t>Enter text</a:t>
            </a:r>
          </a:p>
        </p:txBody>
      </p:sp>
      <p:sp>
        <p:nvSpPr>
          <p:cNvPr id="19" name="Text Placeholder 15">
            <a:extLst>
              <a:ext uri="{FF2B5EF4-FFF2-40B4-BE49-F238E27FC236}">
                <a16:creationId xmlns:a16="http://schemas.microsoft.com/office/drawing/2014/main" id="{A2F704FE-C15D-93E1-8580-207C9CC045F6}"/>
              </a:ext>
            </a:extLst>
          </p:cNvPr>
          <p:cNvSpPr>
            <a:spLocks noGrp="1"/>
          </p:cNvSpPr>
          <p:nvPr>
            <p:ph type="body" sz="quarter" idx="13" hasCustomPrompt="1"/>
          </p:nvPr>
        </p:nvSpPr>
        <p:spPr>
          <a:xfrm>
            <a:off x="6477000" y="5475080"/>
            <a:ext cx="10371866" cy="395288"/>
          </a:xfrm>
        </p:spPr>
        <p:txBody>
          <a:bodyPr>
            <a:normAutofit/>
          </a:bodyPr>
          <a:lstStyle>
            <a:lvl1pPr marL="0" indent="0">
              <a:buNone/>
              <a:defRPr sz="1800"/>
            </a:lvl1pPr>
          </a:lstStyle>
          <a:p>
            <a:pPr lvl="0"/>
            <a:r>
              <a:rPr lang="en-GB" dirty="0"/>
              <a:t>Enter text</a:t>
            </a:r>
          </a:p>
        </p:txBody>
      </p:sp>
      <p:sp>
        <p:nvSpPr>
          <p:cNvPr id="20" name="Text Placeholder 15">
            <a:extLst>
              <a:ext uri="{FF2B5EF4-FFF2-40B4-BE49-F238E27FC236}">
                <a16:creationId xmlns:a16="http://schemas.microsoft.com/office/drawing/2014/main" id="{D1FE648E-B9B4-504F-DF67-D2A0C8F81111}"/>
              </a:ext>
            </a:extLst>
          </p:cNvPr>
          <p:cNvSpPr>
            <a:spLocks noGrp="1"/>
          </p:cNvSpPr>
          <p:nvPr>
            <p:ph type="body" sz="quarter" idx="14" hasCustomPrompt="1"/>
          </p:nvPr>
        </p:nvSpPr>
        <p:spPr>
          <a:xfrm>
            <a:off x="6477000" y="6422225"/>
            <a:ext cx="10371866" cy="395288"/>
          </a:xfrm>
        </p:spPr>
        <p:txBody>
          <a:bodyPr>
            <a:normAutofit/>
          </a:bodyPr>
          <a:lstStyle>
            <a:lvl1pPr marL="0" indent="0">
              <a:buNone/>
              <a:defRPr sz="1800"/>
            </a:lvl1pPr>
          </a:lstStyle>
          <a:p>
            <a:pPr lvl="0"/>
            <a:r>
              <a:rPr lang="en-GB" dirty="0"/>
              <a:t>Enter text</a:t>
            </a:r>
          </a:p>
        </p:txBody>
      </p:sp>
      <p:sp>
        <p:nvSpPr>
          <p:cNvPr id="21" name="Text Placeholder 15">
            <a:extLst>
              <a:ext uri="{FF2B5EF4-FFF2-40B4-BE49-F238E27FC236}">
                <a16:creationId xmlns:a16="http://schemas.microsoft.com/office/drawing/2014/main" id="{2678AB46-87CB-0630-4A1D-8AAC4B52FE19}"/>
              </a:ext>
            </a:extLst>
          </p:cNvPr>
          <p:cNvSpPr>
            <a:spLocks noGrp="1"/>
          </p:cNvSpPr>
          <p:nvPr>
            <p:ph type="body" sz="quarter" idx="15" hasCustomPrompt="1"/>
          </p:nvPr>
        </p:nvSpPr>
        <p:spPr>
          <a:xfrm>
            <a:off x="8001000" y="7375907"/>
            <a:ext cx="7323866" cy="395288"/>
          </a:xfrm>
        </p:spPr>
        <p:txBody>
          <a:bodyPr>
            <a:normAutofit/>
          </a:bodyPr>
          <a:lstStyle>
            <a:lvl1pPr marL="0" indent="0">
              <a:buNone/>
              <a:defRPr sz="1800"/>
            </a:lvl1pPr>
          </a:lstStyle>
          <a:p>
            <a:pPr lvl="0"/>
            <a:r>
              <a:rPr lang="en-GB" dirty="0"/>
              <a:t>Enter text</a:t>
            </a:r>
          </a:p>
        </p:txBody>
      </p:sp>
      <p:sp>
        <p:nvSpPr>
          <p:cNvPr id="2" name="TextBox 9">
            <a:extLst>
              <a:ext uri="{FF2B5EF4-FFF2-40B4-BE49-F238E27FC236}">
                <a16:creationId xmlns:a16="http://schemas.microsoft.com/office/drawing/2014/main" id="{42658A1F-044D-9606-249B-2620E6DAA5AB}"/>
              </a:ext>
            </a:extLst>
          </p:cNvPr>
          <p:cNvSpPr txBox="1"/>
          <p:nvPr userDrawn="1"/>
        </p:nvSpPr>
        <p:spPr>
          <a:xfrm>
            <a:off x="770275" y="8224785"/>
            <a:ext cx="12488525" cy="525144"/>
          </a:xfrm>
          <a:prstGeom prst="rect">
            <a:avLst/>
          </a:prstGeom>
        </p:spPr>
        <p:txBody>
          <a:bodyPr wrap="square" lIns="0" tIns="0" rIns="0" bIns="0" rtlCol="0" anchor="t">
            <a:spAutoFit/>
          </a:bodyPr>
          <a:lstStyle/>
          <a:p>
            <a:pPr algn="l">
              <a:lnSpc>
                <a:spcPts val="4480"/>
              </a:lnSpc>
            </a:pPr>
            <a:r>
              <a:rPr lang="en-US" sz="2400" i="1" dirty="0">
                <a:solidFill>
                  <a:srgbClr val="2F1F6D"/>
                </a:solidFill>
                <a:latin typeface="Anchor Medium"/>
                <a:ea typeface="Anchor Medium"/>
                <a:cs typeface="Anchor Medium"/>
                <a:sym typeface="Anchor Medium"/>
              </a:rPr>
              <a:t>Would you like to receive Netsafe’s monthly newsletter, packed with advice and resources for schools and educators?</a:t>
            </a:r>
          </a:p>
        </p:txBody>
      </p:sp>
      <p:sp>
        <p:nvSpPr>
          <p:cNvPr id="3" name="Text Placeholder 15">
            <a:extLst>
              <a:ext uri="{FF2B5EF4-FFF2-40B4-BE49-F238E27FC236}">
                <a16:creationId xmlns:a16="http://schemas.microsoft.com/office/drawing/2014/main" id="{D41888A1-E7A4-7C24-FE2D-6309CE877B26}"/>
              </a:ext>
            </a:extLst>
          </p:cNvPr>
          <p:cNvSpPr>
            <a:spLocks noGrp="1"/>
          </p:cNvSpPr>
          <p:nvPr>
            <p:ph type="body" sz="quarter" idx="16" hasCustomPrompt="1"/>
          </p:nvPr>
        </p:nvSpPr>
        <p:spPr>
          <a:xfrm>
            <a:off x="11582400" y="8289713"/>
            <a:ext cx="3818666" cy="395288"/>
          </a:xfrm>
        </p:spPr>
        <p:txBody>
          <a:bodyPr>
            <a:normAutofit/>
          </a:bodyPr>
          <a:lstStyle>
            <a:lvl1pPr marL="0" indent="0">
              <a:buNone/>
              <a:defRPr sz="1800"/>
            </a:lvl1pPr>
          </a:lstStyle>
          <a:p>
            <a:pPr lvl="0"/>
            <a:r>
              <a:rPr lang="en-GB" dirty="0"/>
              <a:t>Enter text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4973F246-018D-5E96-D4B0-4A911A257839}"/>
              </a:ext>
            </a:extLst>
          </p:cNvPr>
          <p:cNvSpPr/>
          <p:nvPr userDrawn="1"/>
        </p:nvSpPr>
        <p:spPr>
          <a:xfrm>
            <a:off x="16772666" y="9360734"/>
            <a:ext cx="1326928" cy="754932"/>
          </a:xfrm>
          <a:custGeom>
            <a:avLst/>
            <a:gdLst/>
            <a:ahLst/>
            <a:cxnLst/>
            <a:rect l="l" t="t" r="r" b="b"/>
            <a:pathLst>
              <a:path w="1326928" h="754932">
                <a:moveTo>
                  <a:pt x="0" y="0"/>
                </a:moveTo>
                <a:lnTo>
                  <a:pt x="1326929" y="0"/>
                </a:lnTo>
                <a:lnTo>
                  <a:pt x="1326929" y="754932"/>
                </a:lnTo>
                <a:lnTo>
                  <a:pt x="0" y="754932"/>
                </a:lnTo>
                <a:lnTo>
                  <a:pt x="0" y="0"/>
                </a:lnTo>
                <a:close/>
              </a:path>
            </a:pathLst>
          </a:custGeom>
          <a:blipFill>
            <a:blip r:embed="rId2"/>
            <a:stretch>
              <a:fillRect/>
            </a:stretch>
          </a:blipFill>
        </p:spPr>
        <p:txBody>
          <a:bodyPr/>
          <a:lstStyle/>
          <a:p>
            <a:endParaRPr lang="en-NZ"/>
          </a:p>
        </p:txBody>
      </p:sp>
      <p:sp>
        <p:nvSpPr>
          <p:cNvPr id="8" name="TextBox 3">
            <a:extLst>
              <a:ext uri="{FF2B5EF4-FFF2-40B4-BE49-F238E27FC236}">
                <a16:creationId xmlns:a16="http://schemas.microsoft.com/office/drawing/2014/main" id="{A6D846C5-9352-EA4B-9BE1-946D133F4242}"/>
              </a:ext>
            </a:extLst>
          </p:cNvPr>
          <p:cNvSpPr txBox="1"/>
          <p:nvPr userDrawn="1"/>
        </p:nvSpPr>
        <p:spPr>
          <a:xfrm>
            <a:off x="642714" y="525313"/>
            <a:ext cx="17116094" cy="721995"/>
          </a:xfrm>
          <a:prstGeom prst="rect">
            <a:avLst/>
          </a:prstGeom>
        </p:spPr>
        <p:txBody>
          <a:bodyPr lIns="0" tIns="0" rIns="0" bIns="0" rtlCol="0" anchor="t">
            <a:spAutoFit/>
          </a:bodyPr>
          <a:lstStyle/>
          <a:p>
            <a:pPr algn="l">
              <a:lnSpc>
                <a:spcPts val="5880"/>
              </a:lnSpc>
            </a:pPr>
            <a:r>
              <a:rPr lang="en-US" sz="4200">
                <a:solidFill>
                  <a:srgbClr val="2F1F6D"/>
                </a:solidFill>
                <a:latin typeface="Anchor Semi-Bold"/>
                <a:ea typeface="Anchor Semi-Bold"/>
                <a:cs typeface="Anchor Semi-Bold"/>
                <a:sym typeface="Anchor Semi-Bold"/>
              </a:rPr>
              <a:t>About your classroom display</a:t>
            </a:r>
          </a:p>
        </p:txBody>
      </p:sp>
      <p:sp>
        <p:nvSpPr>
          <p:cNvPr id="9" name="TextBox 4">
            <a:extLst>
              <a:ext uri="{FF2B5EF4-FFF2-40B4-BE49-F238E27FC236}">
                <a16:creationId xmlns:a16="http://schemas.microsoft.com/office/drawing/2014/main" id="{DF5B80BE-FF94-A3EA-0BE8-56482376081B}"/>
              </a:ext>
            </a:extLst>
          </p:cNvPr>
          <p:cNvSpPr txBox="1"/>
          <p:nvPr userDrawn="1"/>
        </p:nvSpPr>
        <p:spPr>
          <a:xfrm>
            <a:off x="642714" y="1432949"/>
            <a:ext cx="17264286" cy="1735603"/>
          </a:xfrm>
          <a:prstGeom prst="rect">
            <a:avLst/>
          </a:prstGeom>
        </p:spPr>
        <p:txBody>
          <a:bodyPr wrap="square" lIns="0" tIns="0" rIns="0" bIns="0" rtlCol="0" anchor="t">
            <a:spAutoFit/>
          </a:bodyPr>
          <a:lstStyle/>
          <a:p>
            <a:pPr algn="l">
              <a:lnSpc>
                <a:spcPts val="3080"/>
              </a:lnSpc>
            </a:pPr>
            <a:r>
              <a:rPr lang="en-US" sz="2200" dirty="0">
                <a:solidFill>
                  <a:srgbClr val="2F1F6D"/>
                </a:solidFill>
                <a:latin typeface="Anchor Medium"/>
                <a:ea typeface="Anchor Medium"/>
                <a:cs typeface="Anchor Medium"/>
                <a:sym typeface="Anchor Medium"/>
              </a:rPr>
              <a:t>Please write an overview of your classroom display explaining (at a minimum) the online safety topics covered and why they were chosen, how the students were involved in creating the display and what the highlights of the activity were for the class.</a:t>
            </a:r>
          </a:p>
          <a:p>
            <a:pPr algn="l">
              <a:lnSpc>
                <a:spcPts val="3080"/>
              </a:lnSpc>
            </a:pPr>
            <a:endParaRPr lang="en-US" sz="2200" dirty="0">
              <a:solidFill>
                <a:srgbClr val="2F1F6D"/>
              </a:solidFill>
              <a:latin typeface="Anchor Medium"/>
              <a:ea typeface="Anchor Medium"/>
              <a:cs typeface="Anchor Medium"/>
              <a:sym typeface="Anchor Medium"/>
            </a:endParaRPr>
          </a:p>
          <a:p>
            <a:pPr algn="l">
              <a:lnSpc>
                <a:spcPts val="2240"/>
              </a:lnSpc>
            </a:pPr>
            <a:r>
              <a:rPr lang="en-US" sz="1600" dirty="0">
                <a:solidFill>
                  <a:srgbClr val="2F1F6D"/>
                </a:solidFill>
                <a:latin typeface="Lexend Deca"/>
                <a:ea typeface="Lexend Deca"/>
                <a:cs typeface="Lexend Deca"/>
                <a:sym typeface="Lexend Deca"/>
              </a:rPr>
              <a:t>You may use this document to also share the evidence of your display (add in photographs) or you may choose to submit your evidence separately in another format, in which case please make sure this document is submitted alongside. You may add subsequent pages (slides) if you need more space to explain your entry, or to add in images.</a:t>
            </a:r>
          </a:p>
        </p:txBody>
      </p:sp>
      <p:sp>
        <p:nvSpPr>
          <p:cNvPr id="11" name="Text Placeholder 10">
            <a:extLst>
              <a:ext uri="{FF2B5EF4-FFF2-40B4-BE49-F238E27FC236}">
                <a16:creationId xmlns:a16="http://schemas.microsoft.com/office/drawing/2014/main" id="{D5378586-9638-85C9-4DA4-CD2A6A528315}"/>
              </a:ext>
            </a:extLst>
          </p:cNvPr>
          <p:cNvSpPr>
            <a:spLocks noGrp="1"/>
          </p:cNvSpPr>
          <p:nvPr>
            <p:ph type="body" sz="quarter" idx="10"/>
          </p:nvPr>
        </p:nvSpPr>
        <p:spPr>
          <a:xfrm>
            <a:off x="642938" y="3390900"/>
            <a:ext cx="15892462" cy="6629400"/>
          </a:xfrm>
        </p:spPr>
        <p:txBody>
          <a:bodyPr>
            <a:normAutofit/>
          </a:bodyPr>
          <a:lstStyle>
            <a:lvl1pPr>
              <a:defRPr sz="2400"/>
            </a:lvl1pPr>
            <a:lvl2pPr>
              <a:defRPr sz="2000"/>
            </a:lvl2pPr>
            <a:lvl3pPr>
              <a:defRPr sz="1800"/>
            </a:lvl3pPr>
            <a:lvl4pPr>
              <a:defRPr sz="1600"/>
            </a:lvl4pPr>
            <a:lvl5pPr>
              <a:defRPr sz="16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2">
            <a:extLst>
              <a:ext uri="{FF2B5EF4-FFF2-40B4-BE49-F238E27FC236}">
                <a16:creationId xmlns:a16="http://schemas.microsoft.com/office/drawing/2014/main" id="{6D79B423-39C8-FF8D-7327-9278818B1538}"/>
              </a:ext>
            </a:extLst>
          </p:cNvPr>
          <p:cNvSpPr txBox="1"/>
          <p:nvPr userDrawn="1"/>
        </p:nvSpPr>
        <p:spPr>
          <a:xfrm>
            <a:off x="642714" y="525313"/>
            <a:ext cx="17116094" cy="721995"/>
          </a:xfrm>
          <a:prstGeom prst="rect">
            <a:avLst/>
          </a:prstGeom>
        </p:spPr>
        <p:txBody>
          <a:bodyPr lIns="0" tIns="0" rIns="0" bIns="0" rtlCol="0" anchor="t">
            <a:spAutoFit/>
          </a:bodyPr>
          <a:lstStyle/>
          <a:p>
            <a:pPr algn="l">
              <a:lnSpc>
                <a:spcPts val="5880"/>
              </a:lnSpc>
            </a:pPr>
            <a:r>
              <a:rPr lang="en-US" sz="4200">
                <a:solidFill>
                  <a:srgbClr val="2F1F6D"/>
                </a:solidFill>
                <a:latin typeface="Anchor Semi-Bold"/>
                <a:ea typeface="Anchor Semi-Bold"/>
                <a:cs typeface="Anchor Semi-Bold"/>
                <a:sym typeface="Anchor Semi-Bold"/>
              </a:rPr>
              <a:t>About your classroom display (continued)</a:t>
            </a:r>
          </a:p>
        </p:txBody>
      </p:sp>
      <p:sp>
        <p:nvSpPr>
          <p:cNvPr id="8" name="Freeform 3">
            <a:extLst>
              <a:ext uri="{FF2B5EF4-FFF2-40B4-BE49-F238E27FC236}">
                <a16:creationId xmlns:a16="http://schemas.microsoft.com/office/drawing/2014/main" id="{25021159-9A7F-61BC-AE23-3AB87482A51E}"/>
              </a:ext>
            </a:extLst>
          </p:cNvPr>
          <p:cNvSpPr/>
          <p:nvPr userDrawn="1"/>
        </p:nvSpPr>
        <p:spPr>
          <a:xfrm>
            <a:off x="16772666" y="9360734"/>
            <a:ext cx="1326928" cy="754932"/>
          </a:xfrm>
          <a:custGeom>
            <a:avLst/>
            <a:gdLst/>
            <a:ahLst/>
            <a:cxnLst/>
            <a:rect l="l" t="t" r="r" b="b"/>
            <a:pathLst>
              <a:path w="1326928" h="754932">
                <a:moveTo>
                  <a:pt x="0" y="0"/>
                </a:moveTo>
                <a:lnTo>
                  <a:pt x="1326929" y="0"/>
                </a:lnTo>
                <a:lnTo>
                  <a:pt x="1326929" y="754932"/>
                </a:lnTo>
                <a:lnTo>
                  <a:pt x="0" y="754932"/>
                </a:lnTo>
                <a:lnTo>
                  <a:pt x="0" y="0"/>
                </a:lnTo>
                <a:close/>
              </a:path>
            </a:pathLst>
          </a:custGeom>
          <a:blipFill>
            <a:blip r:embed="rId2"/>
            <a:stretch>
              <a:fillRect/>
            </a:stretch>
          </a:blipFill>
        </p:spPr>
        <p:txBody>
          <a:bodyPr/>
          <a:lstStyle/>
          <a:p>
            <a:endParaRPr lang="en-NZ"/>
          </a:p>
        </p:txBody>
      </p:sp>
      <p:sp>
        <p:nvSpPr>
          <p:cNvPr id="9" name="Text Placeholder 10">
            <a:extLst>
              <a:ext uri="{FF2B5EF4-FFF2-40B4-BE49-F238E27FC236}">
                <a16:creationId xmlns:a16="http://schemas.microsoft.com/office/drawing/2014/main" id="{A3021FC2-3F8B-A533-2D56-EB045F144F86}"/>
              </a:ext>
            </a:extLst>
          </p:cNvPr>
          <p:cNvSpPr>
            <a:spLocks noGrp="1"/>
          </p:cNvSpPr>
          <p:nvPr>
            <p:ph type="body" sz="quarter" idx="10"/>
          </p:nvPr>
        </p:nvSpPr>
        <p:spPr>
          <a:xfrm>
            <a:off x="642938" y="1409700"/>
            <a:ext cx="15892462" cy="8610600"/>
          </a:xfrm>
        </p:spPr>
        <p:txBody>
          <a:bodyPr>
            <a:normAutofit/>
          </a:bodyPr>
          <a:lstStyle>
            <a:lvl1pPr>
              <a:defRPr sz="2400"/>
            </a:lvl1pPr>
            <a:lvl2pPr>
              <a:defRPr sz="2000"/>
            </a:lvl2pPr>
            <a:lvl3pPr>
              <a:defRPr sz="1800"/>
            </a:lvl3pPr>
            <a:lvl4pPr>
              <a:defRPr sz="1600"/>
            </a:lvl4pPr>
            <a:lvl5pPr>
              <a:defRPr sz="16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TextBox 2">
            <a:extLst>
              <a:ext uri="{FF2B5EF4-FFF2-40B4-BE49-F238E27FC236}">
                <a16:creationId xmlns:a16="http://schemas.microsoft.com/office/drawing/2014/main" id="{6D79B423-39C8-FF8D-7327-9278818B1538}"/>
              </a:ext>
            </a:extLst>
          </p:cNvPr>
          <p:cNvSpPr txBox="1"/>
          <p:nvPr userDrawn="1"/>
        </p:nvSpPr>
        <p:spPr>
          <a:xfrm>
            <a:off x="642714" y="525313"/>
            <a:ext cx="17116094" cy="721995"/>
          </a:xfrm>
          <a:prstGeom prst="rect">
            <a:avLst/>
          </a:prstGeom>
        </p:spPr>
        <p:txBody>
          <a:bodyPr lIns="0" tIns="0" rIns="0" bIns="0" rtlCol="0" anchor="t">
            <a:spAutoFit/>
          </a:bodyPr>
          <a:lstStyle/>
          <a:p>
            <a:pPr algn="l">
              <a:lnSpc>
                <a:spcPts val="5880"/>
              </a:lnSpc>
            </a:pPr>
            <a:r>
              <a:rPr lang="en-US" sz="4200" dirty="0">
                <a:solidFill>
                  <a:srgbClr val="2F1F6D"/>
                </a:solidFill>
                <a:latin typeface="Anchor Semi-Bold"/>
                <a:ea typeface="Anchor Semi-Bold"/>
                <a:cs typeface="Anchor Semi-Bold"/>
                <a:sym typeface="Anchor Semi-Bold"/>
              </a:rPr>
              <a:t>Terms and conditions</a:t>
            </a:r>
          </a:p>
        </p:txBody>
      </p:sp>
      <p:sp>
        <p:nvSpPr>
          <p:cNvPr id="8" name="Freeform 3">
            <a:extLst>
              <a:ext uri="{FF2B5EF4-FFF2-40B4-BE49-F238E27FC236}">
                <a16:creationId xmlns:a16="http://schemas.microsoft.com/office/drawing/2014/main" id="{25021159-9A7F-61BC-AE23-3AB87482A51E}"/>
              </a:ext>
            </a:extLst>
          </p:cNvPr>
          <p:cNvSpPr/>
          <p:nvPr userDrawn="1"/>
        </p:nvSpPr>
        <p:spPr>
          <a:xfrm>
            <a:off x="16772666" y="9360734"/>
            <a:ext cx="1326928" cy="754932"/>
          </a:xfrm>
          <a:custGeom>
            <a:avLst/>
            <a:gdLst/>
            <a:ahLst/>
            <a:cxnLst/>
            <a:rect l="l" t="t" r="r" b="b"/>
            <a:pathLst>
              <a:path w="1326928" h="754932">
                <a:moveTo>
                  <a:pt x="0" y="0"/>
                </a:moveTo>
                <a:lnTo>
                  <a:pt x="1326929" y="0"/>
                </a:lnTo>
                <a:lnTo>
                  <a:pt x="1326929" y="754932"/>
                </a:lnTo>
                <a:lnTo>
                  <a:pt x="0" y="754932"/>
                </a:lnTo>
                <a:lnTo>
                  <a:pt x="0" y="0"/>
                </a:lnTo>
                <a:close/>
              </a:path>
            </a:pathLst>
          </a:custGeom>
          <a:blipFill>
            <a:blip r:embed="rId2"/>
            <a:stretch>
              <a:fillRect/>
            </a:stretch>
          </a:blipFill>
        </p:spPr>
        <p:txBody>
          <a:bodyPr/>
          <a:lstStyle/>
          <a:p>
            <a:endParaRPr lang="en-NZ"/>
          </a:p>
        </p:txBody>
      </p:sp>
      <p:sp>
        <p:nvSpPr>
          <p:cNvPr id="3" name="TextBox 2">
            <a:extLst>
              <a:ext uri="{FF2B5EF4-FFF2-40B4-BE49-F238E27FC236}">
                <a16:creationId xmlns:a16="http://schemas.microsoft.com/office/drawing/2014/main" id="{262A19A2-1A48-C068-EFAA-7D6789C47F13}"/>
              </a:ext>
            </a:extLst>
          </p:cNvPr>
          <p:cNvSpPr txBox="1"/>
          <p:nvPr userDrawn="1"/>
        </p:nvSpPr>
        <p:spPr>
          <a:xfrm>
            <a:off x="533400" y="1638300"/>
            <a:ext cx="8305800" cy="8063746"/>
          </a:xfrm>
          <a:prstGeom prst="rect">
            <a:avLst/>
          </a:prstGeom>
          <a:noFill/>
        </p:spPr>
        <p:txBody>
          <a:bodyPr wrap="square">
            <a:spAutoFit/>
          </a:bodyPr>
          <a:lstStyle/>
          <a:p>
            <a:r>
              <a:rPr lang="en-GB" sz="1400" b="1" dirty="0"/>
              <a:t>Eligibility and entry information</a:t>
            </a:r>
          </a:p>
          <a:p>
            <a:pPr marL="285750" indent="-285750">
              <a:buFont typeface="Arial" panose="020B0604020202020204" pitchFamily="34" charset="0"/>
              <a:buChar char="•"/>
            </a:pPr>
            <a:r>
              <a:rPr lang="en-GB" sz="1400" dirty="0"/>
              <a:t>This competition is open only to New Zealand primary schools and </a:t>
            </a:r>
            <a:r>
              <a:rPr lang="en-GB" sz="1400" dirty="0" err="1"/>
              <a:t>kura</a:t>
            </a:r>
            <a:r>
              <a:rPr lang="en-GB" sz="1400" dirty="0"/>
              <a:t> and their students. </a:t>
            </a:r>
          </a:p>
          <a:p>
            <a:pPr marL="285750" indent="-285750">
              <a:buFont typeface="Arial" panose="020B0604020202020204" pitchFamily="34" charset="0"/>
              <a:buChar char="•"/>
            </a:pPr>
            <a:r>
              <a:rPr lang="en-GB" sz="1400" dirty="0"/>
              <a:t>The competition runs from 1 August at 08:00 to 27th September 2024 at 18:00 New Zealand Standard Time.  </a:t>
            </a:r>
          </a:p>
          <a:p>
            <a:pPr marL="285750" indent="-285750">
              <a:buFont typeface="Arial" panose="020B0604020202020204" pitchFamily="34" charset="0"/>
              <a:buChar char="•"/>
            </a:pPr>
            <a:r>
              <a:rPr lang="en-GB" sz="1400" dirty="0"/>
              <a:t>Entries must be submitted by a teacher on behalf of their students. </a:t>
            </a:r>
          </a:p>
          <a:p>
            <a:pPr marL="285750" indent="-285750">
              <a:buFont typeface="Arial" panose="020B0604020202020204" pitchFamily="34" charset="0"/>
              <a:buChar char="•"/>
            </a:pPr>
            <a:r>
              <a:rPr lang="en-GB" sz="1400" dirty="0"/>
              <a:t>The school will obtain any necessary parental / caregiver permission to enter a student’s work into the competition (including providing their name). </a:t>
            </a:r>
          </a:p>
          <a:p>
            <a:pPr marL="285750" indent="-285750">
              <a:buFont typeface="Arial" panose="020B0604020202020204" pitchFamily="34" charset="0"/>
              <a:buChar char="•"/>
            </a:pPr>
            <a:r>
              <a:rPr lang="en-GB" sz="1400" dirty="0"/>
              <a:t>Valid entries are correct and legible, including all the details requested and a valid email address submitted with the entry.  </a:t>
            </a:r>
          </a:p>
          <a:p>
            <a:pPr marL="285750" indent="-285750">
              <a:buFont typeface="Arial" panose="020B0604020202020204" pitchFamily="34" charset="0"/>
              <a:buChar char="•"/>
            </a:pPr>
            <a:r>
              <a:rPr lang="en-GB" sz="1400" kern="1200" dirty="0">
                <a:solidFill>
                  <a:schemeClr val="tx1"/>
                </a:solidFill>
                <a:latin typeface="+mn-lt"/>
                <a:ea typeface="+mn-ea"/>
                <a:cs typeface="+mn-cs"/>
              </a:rPr>
              <a:t>Entries must be accompanied by a corresponding cover sheet, available the Netsafe education site. </a:t>
            </a:r>
          </a:p>
          <a:p>
            <a:pPr marL="285750" indent="-285750">
              <a:buFont typeface="Arial" panose="020B0604020202020204" pitchFamily="34" charset="0"/>
              <a:buChar char="•"/>
            </a:pPr>
            <a:r>
              <a:rPr lang="en-GB" sz="1400" kern="1200" dirty="0">
                <a:solidFill>
                  <a:schemeClr val="tx1"/>
                </a:solidFill>
                <a:latin typeface="+mn-lt"/>
                <a:ea typeface="+mn-ea"/>
                <a:cs typeface="+mn-cs"/>
              </a:rPr>
              <a:t>Netsafe </a:t>
            </a:r>
            <a:r>
              <a:rPr lang="en-GB" sz="1400" dirty="0"/>
              <a:t>takes no responsibility for late, lost, or misdirected entries. </a:t>
            </a:r>
          </a:p>
          <a:p>
            <a:pPr marL="285750" indent="-285750">
              <a:buFont typeface="Arial" panose="020B0604020202020204" pitchFamily="34" charset="0"/>
              <a:buChar char="•"/>
            </a:pPr>
            <a:r>
              <a:rPr lang="en-GB" sz="1400" dirty="0"/>
              <a:t>Entry into the competition constitutes consent to use the winner’s school name for publicity without additional compensation. </a:t>
            </a:r>
          </a:p>
          <a:p>
            <a:pPr marL="285750" indent="-285750">
              <a:buFont typeface="Arial" panose="020B0604020202020204" pitchFamily="34" charset="0"/>
              <a:buChar char="•"/>
            </a:pPr>
            <a:r>
              <a:rPr lang="en-GB" sz="1400" dirty="0"/>
              <a:t>Netsafe reserves the right to conduct a re-draw if a participant selected as the winner cannot satisfy the eligibility and entry criteria.</a:t>
            </a:r>
          </a:p>
          <a:p>
            <a:endParaRPr lang="en-GB" sz="1400" dirty="0"/>
          </a:p>
          <a:p>
            <a:r>
              <a:rPr lang="en-GB" sz="1400" b="1" dirty="0"/>
              <a:t>Selection of winners:</a:t>
            </a:r>
          </a:p>
          <a:p>
            <a:pPr marL="285750" indent="-285750">
              <a:buFont typeface="Arial" panose="020B0604020202020204" pitchFamily="34" charset="0"/>
              <a:buChar char="•"/>
            </a:pPr>
            <a:r>
              <a:rPr lang="en-GB" sz="1400" dirty="0"/>
              <a:t>Winners for each category will be decided by a relevant judging panel between 30th September and 11th October 2024. </a:t>
            </a:r>
          </a:p>
          <a:p>
            <a:pPr marL="285750" indent="-285750">
              <a:buFont typeface="Arial" panose="020B0604020202020204" pitchFamily="34" charset="0"/>
              <a:buChar char="•"/>
            </a:pPr>
            <a:r>
              <a:rPr lang="en-GB" sz="1400" dirty="0"/>
              <a:t>The winners will be notified by phone and/or email between the 14th October and 25th October 2024. </a:t>
            </a:r>
          </a:p>
          <a:p>
            <a:pPr marL="285750" indent="-285750">
              <a:buFont typeface="Arial" panose="020B0604020202020204" pitchFamily="34" charset="0"/>
              <a:buChar char="•"/>
            </a:pPr>
            <a:r>
              <a:rPr lang="en-GB" sz="1400" dirty="0"/>
              <a:t>It is the responsibility of entrants to ensure their contact details are correct. </a:t>
            </a:r>
          </a:p>
          <a:p>
            <a:pPr marL="285750" indent="-285750">
              <a:buFont typeface="Arial" panose="020B0604020202020204" pitchFamily="34" charset="0"/>
              <a:buChar char="•"/>
            </a:pPr>
            <a:r>
              <a:rPr lang="en-GB" sz="1400" dirty="0"/>
              <a:t>Netsafe reserves the right to re-draw the winners of any category if the winner has not responded to the email or phone notifications within 5 working days.</a:t>
            </a:r>
          </a:p>
          <a:p>
            <a:endParaRPr lang="en-GB" sz="1400" dirty="0"/>
          </a:p>
          <a:p>
            <a:r>
              <a:rPr lang="en-GB" sz="1400" b="1" dirty="0"/>
              <a:t>Privacy</a:t>
            </a:r>
          </a:p>
          <a:p>
            <a:pPr marL="285750" indent="-285750">
              <a:buFont typeface="Arial" panose="020B0604020202020204" pitchFamily="34" charset="0"/>
              <a:buChar char="•"/>
            </a:pPr>
            <a:r>
              <a:rPr lang="en-GB" sz="1400" dirty="0"/>
              <a:t>Netsafe collects personal information, including information about an entrant’s: name, contact information, entry responses. </a:t>
            </a:r>
          </a:p>
          <a:p>
            <a:pPr marL="285750" indent="-285750">
              <a:buFont typeface="Arial" panose="020B0604020202020204" pitchFamily="34" charset="0"/>
              <a:buChar char="•"/>
            </a:pPr>
            <a:r>
              <a:rPr lang="en-GB" sz="1400" dirty="0"/>
              <a:t>We collect personal information in order to administer the Hector’s Word school competition. </a:t>
            </a:r>
          </a:p>
          <a:p>
            <a:pPr marL="285750" indent="-285750">
              <a:buFont typeface="Arial" panose="020B0604020202020204" pitchFamily="34" charset="0"/>
              <a:buChar char="•"/>
            </a:pPr>
            <a:r>
              <a:rPr lang="en-GB" sz="1400" dirty="0"/>
              <a:t>If you choose not to enter contact details, you’ll be unable to enter our competition. </a:t>
            </a:r>
          </a:p>
          <a:p>
            <a:pPr marL="285750" indent="-285750">
              <a:buFont typeface="Arial" panose="020B0604020202020204" pitchFamily="34" charset="0"/>
              <a:buChar char="•"/>
            </a:pPr>
            <a:r>
              <a:rPr lang="en-GB" sz="1400" dirty="0"/>
              <a:t>Netsafe will not retain personal information (names and contact details) beyond the 31st October 2024 or until all prizes have been allocated and confirmed (whichever comes first). </a:t>
            </a:r>
          </a:p>
          <a:p>
            <a:pPr marL="285750" indent="-285750">
              <a:buFont typeface="Arial" panose="020B0604020202020204" pitchFamily="34" charset="0"/>
              <a:buChar char="•"/>
            </a:pPr>
            <a:r>
              <a:rPr lang="en-GB" sz="1400" dirty="0"/>
              <a:t>Entrants have the choice to ‘opt-in’ to receiving the Netsafe monthly newsletter. Opting-in means that Netsafe will retain name and address details in a separate database used only to distribute the monthly newsletter. </a:t>
            </a:r>
          </a:p>
          <a:p>
            <a:pPr marL="285750" indent="-285750">
              <a:buFont typeface="Arial" panose="020B0604020202020204" pitchFamily="34" charset="0"/>
              <a:buChar char="•"/>
            </a:pPr>
            <a:r>
              <a:rPr lang="en-GB" sz="1400" dirty="0"/>
              <a:t>You have the right to ask for a copy of any personal information we hold about you, and to ask for it to be corrected if you think it is wrong. </a:t>
            </a:r>
          </a:p>
          <a:p>
            <a:pPr marL="285750" indent="-285750">
              <a:buFont typeface="Arial" panose="020B0604020202020204" pitchFamily="34" charset="0"/>
              <a:buChar char="•"/>
            </a:pPr>
            <a:r>
              <a:rPr lang="en-GB" sz="1400" dirty="0"/>
              <a:t>If you’d like to ask for a copy of your information, or to have it corrected, please contact us at help@netsafe.org.nz.</a:t>
            </a:r>
          </a:p>
        </p:txBody>
      </p:sp>
      <p:sp>
        <p:nvSpPr>
          <p:cNvPr id="5" name="TextBox 4">
            <a:extLst>
              <a:ext uri="{FF2B5EF4-FFF2-40B4-BE49-F238E27FC236}">
                <a16:creationId xmlns:a16="http://schemas.microsoft.com/office/drawing/2014/main" id="{74C8CA86-A3B0-875B-D6F0-ED31BDD42EA3}"/>
              </a:ext>
            </a:extLst>
          </p:cNvPr>
          <p:cNvSpPr txBox="1"/>
          <p:nvPr userDrawn="1"/>
        </p:nvSpPr>
        <p:spPr>
          <a:xfrm>
            <a:off x="457200" y="1247308"/>
            <a:ext cx="9144000" cy="307777"/>
          </a:xfrm>
          <a:prstGeom prst="rect">
            <a:avLst/>
          </a:prstGeom>
          <a:noFill/>
        </p:spPr>
        <p:txBody>
          <a:bodyPr wrap="square">
            <a:spAutoFit/>
          </a:bodyPr>
          <a:lstStyle/>
          <a:p>
            <a:r>
              <a:rPr lang="en-GB" sz="1400" dirty="0"/>
              <a:t>By participating in the competition you agree to the following terms and conditions:</a:t>
            </a:r>
          </a:p>
        </p:txBody>
      </p:sp>
      <p:sp>
        <p:nvSpPr>
          <p:cNvPr id="6" name="TextBox 5">
            <a:extLst>
              <a:ext uri="{FF2B5EF4-FFF2-40B4-BE49-F238E27FC236}">
                <a16:creationId xmlns:a16="http://schemas.microsoft.com/office/drawing/2014/main" id="{CDC56DA4-D9AA-D734-6EF5-C006383B7445}"/>
              </a:ext>
            </a:extLst>
          </p:cNvPr>
          <p:cNvSpPr txBox="1"/>
          <p:nvPr userDrawn="1"/>
        </p:nvSpPr>
        <p:spPr>
          <a:xfrm>
            <a:off x="9296400" y="1833567"/>
            <a:ext cx="8305800" cy="5262979"/>
          </a:xfrm>
          <a:prstGeom prst="rect">
            <a:avLst/>
          </a:prstGeom>
          <a:noFill/>
        </p:spPr>
        <p:txBody>
          <a:bodyPr wrap="square">
            <a:spAutoFit/>
          </a:bodyPr>
          <a:lstStyle/>
          <a:p>
            <a:r>
              <a:rPr lang="en-GB" sz="1400" b="1" dirty="0"/>
              <a:t>Disclaimer:</a:t>
            </a:r>
          </a:p>
          <a:p>
            <a:pPr marL="285750" indent="-285750">
              <a:buFont typeface="Arial" panose="020B0604020202020204" pitchFamily="34" charset="0"/>
              <a:buChar char="•"/>
            </a:pPr>
            <a:r>
              <a:rPr lang="en-GB" sz="1400" dirty="0"/>
              <a:t>This promotion is not sponsored, endorsed, administered by, or associated with Meta (Facebook, Instagram), Google or any other advertising medium.  </a:t>
            </a:r>
          </a:p>
          <a:p>
            <a:pPr marL="285750" indent="-285750">
              <a:buFont typeface="Arial" panose="020B0604020202020204" pitchFamily="34" charset="0"/>
              <a:buChar char="•"/>
            </a:pPr>
            <a:r>
              <a:rPr lang="en-GB" sz="1400" dirty="0"/>
              <a:t>Contact us if you have any complaints regarding this competition.</a:t>
            </a:r>
          </a:p>
          <a:p>
            <a:endParaRPr lang="en-GB" sz="1400" dirty="0"/>
          </a:p>
          <a:p>
            <a:r>
              <a:rPr lang="en-GB" sz="1400" b="1" dirty="0"/>
              <a:t>Categories:</a:t>
            </a:r>
          </a:p>
          <a:p>
            <a:pPr marL="285750" indent="-285750">
              <a:buFont typeface="Arial" panose="020B0604020202020204" pitchFamily="34" charset="0"/>
              <a:buChar char="•"/>
            </a:pPr>
            <a:r>
              <a:rPr lang="en-GB" sz="1400" dirty="0"/>
              <a:t>The requirements of each category are as detailed on pages 4, 5 and 6 of the entry pack, available to view at https://education.netsafe.org.nz/hectors-world/hectors-world-school-competition</a:t>
            </a:r>
          </a:p>
          <a:p>
            <a:endParaRPr lang="en-GB" sz="1400" b="1" dirty="0"/>
          </a:p>
          <a:p>
            <a:r>
              <a:rPr lang="en-GB" sz="1400" b="1" dirty="0"/>
              <a:t>Prizes:</a:t>
            </a:r>
          </a:p>
          <a:p>
            <a:pPr marL="285750" indent="-285750">
              <a:buFont typeface="Arial" panose="020B0604020202020204" pitchFamily="34" charset="0"/>
              <a:buChar char="•"/>
            </a:pPr>
            <a:r>
              <a:rPr lang="en-GB" sz="1400" dirty="0"/>
              <a:t>Prize Year 0-3 Poetry: Library book compilation plus a visit from Hector. </a:t>
            </a:r>
          </a:p>
          <a:p>
            <a:pPr marL="285750" indent="-285750">
              <a:buFont typeface="Arial" panose="020B0604020202020204" pitchFamily="34" charset="0"/>
              <a:buChar char="•"/>
            </a:pPr>
            <a:r>
              <a:rPr lang="en-GB" sz="1400" dirty="0"/>
              <a:t>Prize Year 4-6 Poetry: Library book compilation plus a visit from Hector. </a:t>
            </a:r>
          </a:p>
          <a:p>
            <a:pPr marL="285750" indent="-285750">
              <a:buFont typeface="Arial" panose="020B0604020202020204" pitchFamily="34" charset="0"/>
              <a:buChar char="•"/>
            </a:pPr>
            <a:r>
              <a:rPr lang="en-GB" sz="1400" dirty="0"/>
              <a:t>Prize Year 0-3 Art: Library book compilation plus a visit from Hector. </a:t>
            </a:r>
          </a:p>
          <a:p>
            <a:pPr marL="285750" indent="-285750">
              <a:buFont typeface="Arial" panose="020B0604020202020204" pitchFamily="34" charset="0"/>
              <a:buChar char="•"/>
            </a:pPr>
            <a:r>
              <a:rPr lang="en-GB" sz="1400" dirty="0"/>
              <a:t>Prize Year 4-6 Art: Library book compilation plus a visit from Hector. </a:t>
            </a:r>
          </a:p>
          <a:p>
            <a:pPr marL="285750" indent="-285750">
              <a:buFont typeface="Arial" panose="020B0604020202020204" pitchFamily="34" charset="0"/>
              <a:buChar char="•"/>
            </a:pPr>
            <a:r>
              <a:rPr lang="en-GB" sz="1400" dirty="0"/>
              <a:t>Prize Classroom Display: 65" ViewSonic </a:t>
            </a:r>
            <a:r>
              <a:rPr lang="en-GB" sz="1400" dirty="0" err="1"/>
              <a:t>Viewboard</a:t>
            </a:r>
            <a:r>
              <a:rPr lang="en-GB" sz="1400" dirty="0"/>
              <a:t> interactive display plus a visit from Hector. </a:t>
            </a:r>
          </a:p>
          <a:p>
            <a:pPr marL="285750" indent="-285750">
              <a:buFont typeface="Arial" panose="020B0604020202020204" pitchFamily="34" charset="0"/>
              <a:buChar char="•"/>
            </a:pPr>
            <a:r>
              <a:rPr lang="en-GB" sz="1400" dirty="0"/>
              <a:t>Individual prizes will also be awarded to the students submitting the art and poetry winning entries. These prizes consist of a Hectors World goody bag, the contents of which is at the discretion of Netsafe. </a:t>
            </a:r>
          </a:p>
          <a:p>
            <a:pPr marL="285750" indent="-285750">
              <a:buFont typeface="Arial" panose="020B0604020202020204" pitchFamily="34" charset="0"/>
              <a:buChar char="•"/>
            </a:pPr>
            <a:r>
              <a:rPr lang="en-GB" sz="1400" dirty="0"/>
              <a:t>Prizes will be delivered to the winning schools before the end of Term 4 2024. </a:t>
            </a:r>
          </a:p>
          <a:p>
            <a:pPr marL="285750" indent="-285750">
              <a:buFont typeface="Arial" panose="020B0604020202020204" pitchFamily="34" charset="0"/>
              <a:buChar char="•"/>
            </a:pPr>
            <a:r>
              <a:rPr lang="en-GB" sz="1400" dirty="0"/>
              <a:t>Visits from Hector will be coordinated with each winning school to take place in either Term 1 or Term 2 2025. Further information will be provided to the winning school in Term 4 2024. </a:t>
            </a:r>
          </a:p>
          <a:p>
            <a:pPr marL="285750" indent="-285750">
              <a:buFont typeface="Arial" panose="020B0604020202020204" pitchFamily="34" charset="0"/>
              <a:buChar char="•"/>
            </a:pPr>
            <a:r>
              <a:rPr lang="en-GB" sz="1400" dirty="0"/>
              <a:t>Prizes are non-transferable and cannot be redeemed for cash. </a:t>
            </a:r>
          </a:p>
          <a:p>
            <a:pPr marL="285750" indent="-285750">
              <a:buFont typeface="Arial" panose="020B0604020202020204" pitchFamily="34" charset="0"/>
              <a:buChar char="•"/>
            </a:pPr>
            <a:r>
              <a:rPr lang="en-GB" sz="1400" dirty="0"/>
              <a:t>No exchanges will be made. </a:t>
            </a:r>
          </a:p>
          <a:p>
            <a:pPr marL="285750" indent="-285750">
              <a:buFont typeface="Arial" panose="020B0604020202020204" pitchFamily="34" charset="0"/>
              <a:buChar char="•"/>
            </a:pPr>
            <a:r>
              <a:rPr lang="en-GB" sz="1400" dirty="0"/>
              <a:t>Prizes have been generously donated by Educated Furniture and Wheelers Books; Netsafe has shared information about the prizes in good faith, based on information provided by the sponsors.</a:t>
            </a:r>
          </a:p>
        </p:txBody>
      </p:sp>
    </p:spTree>
    <p:extLst>
      <p:ext uri="{BB962C8B-B14F-4D97-AF65-F5344CB8AC3E}">
        <p14:creationId xmlns:p14="http://schemas.microsoft.com/office/powerpoint/2010/main" val="1023759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7" r:id="rId1"/>
    <p:sldLayoutId id="2147483649" r:id="rId2"/>
    <p:sldLayoutId id="2147483650" r:id="rId3"/>
    <p:sldLayoutId id="2147483651" r:id="rId4"/>
    <p:sldLayoutId id="2147483656" r:id="rId5"/>
    <p:sldLayoutId id="2147483655"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12370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7D4107-27C1-17BD-0795-D631BB2040A4}"/>
              </a:ext>
            </a:extLst>
          </p:cNvPr>
          <p:cNvSpPr>
            <a:spLocks noGrp="1"/>
          </p:cNvSpPr>
          <p:nvPr>
            <p:ph type="body" sz="quarter" idx="10"/>
          </p:nvPr>
        </p:nvSpPr>
        <p:spPr/>
        <p:txBody>
          <a:bodyPr/>
          <a:lstStyle/>
          <a:p>
            <a:endParaRPr lang="en-NZ"/>
          </a:p>
        </p:txBody>
      </p:sp>
      <p:sp>
        <p:nvSpPr>
          <p:cNvPr id="3" name="Text Placeholder 2">
            <a:extLst>
              <a:ext uri="{FF2B5EF4-FFF2-40B4-BE49-F238E27FC236}">
                <a16:creationId xmlns:a16="http://schemas.microsoft.com/office/drawing/2014/main" id="{E75B1B48-A407-88B0-1E2A-8A0FA0011BA9}"/>
              </a:ext>
            </a:extLst>
          </p:cNvPr>
          <p:cNvSpPr>
            <a:spLocks noGrp="1"/>
          </p:cNvSpPr>
          <p:nvPr>
            <p:ph type="body" sz="quarter" idx="11"/>
          </p:nvPr>
        </p:nvSpPr>
        <p:spPr/>
        <p:txBody>
          <a:bodyPr/>
          <a:lstStyle/>
          <a:p>
            <a:endParaRPr lang="en-NZ"/>
          </a:p>
        </p:txBody>
      </p:sp>
      <p:sp>
        <p:nvSpPr>
          <p:cNvPr id="4" name="Text Placeholder 3">
            <a:extLst>
              <a:ext uri="{FF2B5EF4-FFF2-40B4-BE49-F238E27FC236}">
                <a16:creationId xmlns:a16="http://schemas.microsoft.com/office/drawing/2014/main" id="{2576ADB6-4335-5C83-C53C-D3FC7072B488}"/>
              </a:ext>
            </a:extLst>
          </p:cNvPr>
          <p:cNvSpPr>
            <a:spLocks noGrp="1"/>
          </p:cNvSpPr>
          <p:nvPr>
            <p:ph type="body" sz="quarter" idx="12"/>
          </p:nvPr>
        </p:nvSpPr>
        <p:spPr/>
        <p:txBody>
          <a:bodyPr/>
          <a:lstStyle/>
          <a:p>
            <a:endParaRPr lang="en-NZ"/>
          </a:p>
        </p:txBody>
      </p:sp>
      <p:sp>
        <p:nvSpPr>
          <p:cNvPr id="5" name="Text Placeholder 4">
            <a:extLst>
              <a:ext uri="{FF2B5EF4-FFF2-40B4-BE49-F238E27FC236}">
                <a16:creationId xmlns:a16="http://schemas.microsoft.com/office/drawing/2014/main" id="{479D4C61-1711-E01E-B8BA-E9F3E4624C71}"/>
              </a:ext>
            </a:extLst>
          </p:cNvPr>
          <p:cNvSpPr>
            <a:spLocks noGrp="1"/>
          </p:cNvSpPr>
          <p:nvPr>
            <p:ph type="body" sz="quarter" idx="13"/>
          </p:nvPr>
        </p:nvSpPr>
        <p:spPr/>
        <p:txBody>
          <a:bodyPr/>
          <a:lstStyle/>
          <a:p>
            <a:endParaRPr lang="en-NZ"/>
          </a:p>
        </p:txBody>
      </p:sp>
      <p:sp>
        <p:nvSpPr>
          <p:cNvPr id="6" name="Text Placeholder 5">
            <a:extLst>
              <a:ext uri="{FF2B5EF4-FFF2-40B4-BE49-F238E27FC236}">
                <a16:creationId xmlns:a16="http://schemas.microsoft.com/office/drawing/2014/main" id="{A8FB4C87-1580-9B48-B23B-42B2E4E0DD66}"/>
              </a:ext>
            </a:extLst>
          </p:cNvPr>
          <p:cNvSpPr>
            <a:spLocks noGrp="1"/>
          </p:cNvSpPr>
          <p:nvPr>
            <p:ph type="body" sz="quarter" idx="14"/>
          </p:nvPr>
        </p:nvSpPr>
        <p:spPr/>
        <p:txBody>
          <a:bodyPr/>
          <a:lstStyle/>
          <a:p>
            <a:endParaRPr lang="en-NZ"/>
          </a:p>
        </p:txBody>
      </p:sp>
      <p:sp>
        <p:nvSpPr>
          <p:cNvPr id="7" name="Text Placeholder 6">
            <a:extLst>
              <a:ext uri="{FF2B5EF4-FFF2-40B4-BE49-F238E27FC236}">
                <a16:creationId xmlns:a16="http://schemas.microsoft.com/office/drawing/2014/main" id="{153CE693-CBBF-FA6E-8F92-79D89884568D}"/>
              </a:ext>
            </a:extLst>
          </p:cNvPr>
          <p:cNvSpPr>
            <a:spLocks noGrp="1"/>
          </p:cNvSpPr>
          <p:nvPr>
            <p:ph type="body" sz="quarter" idx="15"/>
          </p:nvPr>
        </p:nvSpPr>
        <p:spPr/>
        <p:txBody>
          <a:bodyPr/>
          <a:lstStyle/>
          <a:p>
            <a:endParaRPr lang="en-NZ"/>
          </a:p>
        </p:txBody>
      </p:sp>
      <p:sp>
        <p:nvSpPr>
          <p:cNvPr id="8" name="TextBox 7">
            <a:extLst>
              <a:ext uri="{FF2B5EF4-FFF2-40B4-BE49-F238E27FC236}">
                <a16:creationId xmlns:a16="http://schemas.microsoft.com/office/drawing/2014/main" id="{17D6147C-28E0-6285-5DB1-A48464475B78}"/>
              </a:ext>
            </a:extLst>
          </p:cNvPr>
          <p:cNvSpPr txBox="1"/>
          <p:nvPr/>
        </p:nvSpPr>
        <p:spPr>
          <a:xfrm>
            <a:off x="11653506" y="8343900"/>
            <a:ext cx="3818666" cy="369332"/>
          </a:xfrm>
          <a:prstGeom prst="rect">
            <a:avLst/>
          </a:prstGeom>
          <a:noFill/>
        </p:spPr>
        <p:txBody>
          <a:bodyPr wrap="square" rtlCol="0">
            <a:spAutoFit/>
          </a:bodyPr>
          <a:lstStyle/>
          <a:p>
            <a:r>
              <a:rPr lang="en-NZ" dirty="0"/>
              <a:t>Yes please / No thank you</a:t>
            </a:r>
          </a:p>
        </p:txBody>
      </p:sp>
    </p:spTree>
    <p:extLst>
      <p:ext uri="{BB962C8B-B14F-4D97-AF65-F5344CB8AC3E}">
        <p14:creationId xmlns:p14="http://schemas.microsoft.com/office/powerpoint/2010/main" val="2730554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F0EFDE-FBEF-4995-C208-C49B3C3360A8}"/>
              </a:ext>
            </a:extLst>
          </p:cNvPr>
          <p:cNvSpPr>
            <a:spLocks noGrp="1"/>
          </p:cNvSpPr>
          <p:nvPr>
            <p:ph type="body" sz="quarter" idx="10"/>
          </p:nvPr>
        </p:nvSpPr>
        <p:spPr/>
        <p:txBody>
          <a:bodyPr/>
          <a:lstStyle/>
          <a:p>
            <a:endParaRPr lang="en-NZ" dirty="0"/>
          </a:p>
        </p:txBody>
      </p:sp>
    </p:spTree>
    <p:extLst>
      <p:ext uri="{BB962C8B-B14F-4D97-AF65-F5344CB8AC3E}">
        <p14:creationId xmlns:p14="http://schemas.microsoft.com/office/powerpoint/2010/main" val="93903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B94B20-209B-A4B5-6C49-2500A156275A}"/>
              </a:ext>
            </a:extLst>
          </p:cNvPr>
          <p:cNvSpPr>
            <a:spLocks noGrp="1"/>
          </p:cNvSpPr>
          <p:nvPr>
            <p:ph type="body" sz="quarter" idx="10"/>
          </p:nvPr>
        </p:nvSpPr>
        <p:spPr/>
        <p:txBody>
          <a:bodyPr/>
          <a:lstStyle/>
          <a:p>
            <a:endParaRPr lang="en-NZ"/>
          </a:p>
        </p:txBody>
      </p:sp>
    </p:spTree>
    <p:extLst>
      <p:ext uri="{BB962C8B-B14F-4D97-AF65-F5344CB8AC3E}">
        <p14:creationId xmlns:p14="http://schemas.microsoft.com/office/powerpoint/2010/main" val="71587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1932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8097129-1880-4057-a6fa-b53f8c6f2a1d">
      <Terms xmlns="http://schemas.microsoft.com/office/infopath/2007/PartnerControls"/>
    </lcf76f155ced4ddcb4097134ff3c332f>
    <TaxCatchAll xmlns="e08e3b84-c1a7-488b-bc2c-03bc282b7ab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30F0F40B26004BBBCBEEFFBA076F39" ma:contentTypeVersion="20" ma:contentTypeDescription="Create a new document." ma:contentTypeScope="" ma:versionID="1bce4eaeba135a659d5968ae1fe13134">
  <xsd:schema xmlns:xsd="http://www.w3.org/2001/XMLSchema" xmlns:xs="http://www.w3.org/2001/XMLSchema" xmlns:p="http://schemas.microsoft.com/office/2006/metadata/properties" xmlns:ns2="e08e3b84-c1a7-488b-bc2c-03bc282b7ab0" xmlns:ns3="98097129-1880-4057-a6fa-b53f8c6f2a1d" targetNamespace="http://schemas.microsoft.com/office/2006/metadata/properties" ma:root="true" ma:fieldsID="0c584b76b772e81557ebbc52c386ba33" ns2:_="" ns3:_="">
    <xsd:import namespace="e08e3b84-c1a7-488b-bc2c-03bc282b7ab0"/>
    <xsd:import namespace="98097129-1880-4057-a6fa-b53f8c6f2a1d"/>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MediaServiceLocation"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8e3b84-c1a7-488b-bc2c-03bc282b7ab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5" nillable="true" ma:displayName="Taxonomy Catch All Column" ma:hidden="true" ma:list="{df6db0c7-bc53-4528-9f7e-cee6c622487b}" ma:internalName="TaxCatchAll" ma:showField="CatchAllData" ma:web="e08e3b84-c1a7-488b-bc2c-03bc282b7ab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8097129-1880-4057-a6fa-b53f8c6f2a1d"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MediaServiceLocation" ma:index="22" nillable="true" ma:displayName="Location"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89be550f-ac6a-4320-b739-98c2d0e22bdd" ma:termSetId="09814cd3-568e-fe90-9814-8d621ff8fb84" ma:anchorId="fba54fb3-c3e1-fe81-a776-ca4b69148c4d" ma:open="true" ma:isKeyword="false">
      <xsd:complexType>
        <xsd:sequence>
          <xsd:element ref="pc:Terms" minOccurs="0" maxOccurs="1"/>
        </xsd:sequence>
      </xsd:complex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9A7478-AF15-4C57-AE6A-035F40A22686}">
  <ds:schemaRefs>
    <ds:schemaRef ds:uri="e08e3b84-c1a7-488b-bc2c-03bc282b7ab0"/>
    <ds:schemaRef ds:uri="98097129-1880-4057-a6fa-b53f8c6f2a1d"/>
    <ds:schemaRef ds:uri="http://schemas.microsoft.com/office/2006/documentManagement/types"/>
    <ds:schemaRef ds:uri="http://purl.org/dc/terms/"/>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007FD56D-EEE4-4AE3-B6E5-33987AF8C0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8e3b84-c1a7-488b-bc2c-03bc282b7ab0"/>
    <ds:schemaRef ds:uri="98097129-1880-4057-a6fa-b53f8c6f2a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2C60A0-797F-4031-B116-8A42B1406803}">
  <ds:schemaRefs>
    <ds:schemaRef ds:uri="http://schemas.microsoft.com/sharepoint/v3/contenttype/forms"/>
  </ds:schemaRefs>
</ds:datastoreItem>
</file>

<file path=docMetadata/LabelInfo.xml><?xml version="1.0" encoding="utf-8"?>
<clbl:labelList xmlns:clbl="http://schemas.microsoft.com/office/2020/mipLabelMetadata">
  <clbl:label id="{ccc52309-bdcb-4b81-ac5b-04432cc718c5}" enabled="0" method="" siteId="{ccc52309-bdcb-4b81-ac5b-04432cc718c5}" removed="1"/>
</clbl:labelList>
</file>

<file path=docProps/app.xml><?xml version="1.0" encoding="utf-8"?>
<Properties xmlns="http://schemas.openxmlformats.org/officeDocument/2006/extended-properties" xmlns:vt="http://schemas.openxmlformats.org/officeDocument/2006/docPropsVTypes">
  <TotalTime>51</TotalTime>
  <Words>6</Words>
  <Application>Microsoft Office PowerPoint</Application>
  <PresentationFormat>Custom</PresentationFormat>
  <Paragraphs>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Anchor Semi-Bold</vt:lpstr>
      <vt:lpstr>Lexend Deca</vt:lpstr>
      <vt:lpstr>Anchor Medium</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competition 2024 Classroom display</dc:title>
  <dc:creator>Alex Patrick</dc:creator>
  <cp:lastModifiedBy>Alex Patrick</cp:lastModifiedBy>
  <cp:revision>8</cp:revision>
  <dcterms:created xsi:type="dcterms:W3CDTF">2006-08-16T00:00:00Z</dcterms:created>
  <dcterms:modified xsi:type="dcterms:W3CDTF">2024-08-12T22:49:25Z</dcterms:modified>
  <dc:identifier>DAGLXkhuUiM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0x010100D830F0F40B26004BBBCBEEFFBA076F39</vt:lpwstr>
  </property>
  <property fmtid="{D5CDD505-2E9C-101B-9397-08002B2CF9AE}" pid="3" name="MediaServiceImageTags">
    <vt:lpwstr/>
  </property>
</Properties>
</file>